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6858000" cx="12192000"/>
  <p:notesSz cx="6858000" cy="9144000"/>
  <p:embeddedFontLst>
    <p:embeddedFont>
      <p:font typeface="Noto Sans KR"/>
      <p:regular r:id="rId27"/>
      <p:bold r:id="rId28"/>
    </p:embeddedFont>
    <p:embeddedFont>
      <p:font typeface="Do Hyeon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30" roundtripDataSignature="AMtx7mjJsfN73Irp59Xp743PxV7oH0LT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355FFAE-E772-457A-BBD8-77FB05A4260B}">
  <a:tblStyle styleId="{5355FFAE-E772-457A-BBD8-77FB05A4260B}" styleName="Table_0">
    <a:wholeTbl>
      <a:tcTxStyle b="off" i="off">
        <a:font>
          <a:latin typeface="Arial Nova"/>
          <a:ea typeface="Arial Nova"/>
          <a:cs typeface="Arial Nova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NotoSansKR-bold.fntdata"/><Relationship Id="rId27" Type="http://schemas.openxmlformats.org/officeDocument/2006/relationships/font" Target="fonts/NotoSansKR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DoHyeon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customschemas.google.com/relationships/presentationmetadata" Target="meta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4dd32ad7e0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4dd32ad7e0_1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4dd32ad7e0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4dd32ad7e0_1_1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4dd32ad7e0_1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4dd32ad7e0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4dd32ad7e0_1_1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4dd32ad7e0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4dd32ad7e0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4dd32ad7e0_1_1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8cec5523a2_5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8cec5523a2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8cec5523a2_5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8cec5523a2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4dd32ad7e0_1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24dd32ad7e0_1_2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(모두 나와있음) 저는 XXX 파트를 담당했고, 진행하면서 제 후기는 OOOO입니다.</a:t>
            </a:r>
            <a:endParaRPr/>
          </a:p>
        </p:txBody>
      </p:sp>
      <p:sp>
        <p:nvSpPr>
          <p:cNvPr id="354" name="Google Shape;35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4dd32ad7e0_1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4dd32ad7e0_1_2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8cec5523a2_5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8cec5523a2_5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dd32ad7e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24dd32ad7e0_1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dd32ad7e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24dd32ad7e0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4dd32ad7e0_1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4dd32ad7e0_1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4dd32ad7e0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24dd32ad7e0_1_2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9"/>
          <p:cNvSpPr txBox="1"/>
          <p:nvPr/>
        </p:nvSpPr>
        <p:spPr>
          <a:xfrm>
            <a:off x="9700410" y="6582130"/>
            <a:ext cx="2459328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ⓒSaebyeol Yu. Saebyeol’s PowerPoint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38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9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" name="Google Shape;19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3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3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4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4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4" name="Google Shape;44;p34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4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6" name="Google Shape;46;p34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6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8" name="Google Shape;58;p36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3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3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6" name="Google Shape;66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"/>
          <p:cNvSpPr txBox="1"/>
          <p:nvPr/>
        </p:nvSpPr>
        <p:spPr>
          <a:xfrm>
            <a:off x="978300" y="3134990"/>
            <a:ext cx="102132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3800" u="none" cap="none" strike="noStrike">
                <a:solidFill>
                  <a:srgbClr val="79AC78"/>
                </a:solidFill>
                <a:latin typeface="Do Hyeon"/>
                <a:ea typeface="Do Hyeon"/>
                <a:cs typeface="Do Hyeon"/>
                <a:sym typeface="Do Hyeon"/>
              </a:rPr>
              <a:t>[             ]</a:t>
            </a:r>
            <a:endParaRPr sz="138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6" name="Google Shape;86;p2"/>
          <p:cNvSpPr txBox="1"/>
          <p:nvPr/>
        </p:nvSpPr>
        <p:spPr>
          <a:xfrm>
            <a:off x="3223350" y="3519740"/>
            <a:ext cx="5723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8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샐러드먹조</a:t>
            </a:r>
            <a:endParaRPr b="1" sz="8800">
              <a:solidFill>
                <a:srgbClr val="52535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286326" y="2252699"/>
            <a:ext cx="889500" cy="806100"/>
          </a:xfrm>
          <a:prstGeom prst="rect">
            <a:avLst/>
          </a:prstGeom>
          <a:solidFill>
            <a:srgbClr val="618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1325168" y="2252700"/>
            <a:ext cx="809100" cy="806100"/>
          </a:xfrm>
          <a:prstGeom prst="rect">
            <a:avLst/>
          </a:prstGeom>
          <a:solidFill>
            <a:srgbClr val="79AC78"/>
          </a:solidFill>
          <a:ln cap="flat" cmpd="sng" w="9525">
            <a:solidFill>
              <a:srgbClr val="79AC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283432" y="2252701"/>
            <a:ext cx="859200" cy="806100"/>
          </a:xfrm>
          <a:prstGeom prst="rect">
            <a:avLst/>
          </a:prstGeom>
          <a:solidFill>
            <a:srgbClr val="B0D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3291860" y="2252700"/>
            <a:ext cx="859200" cy="806100"/>
          </a:xfrm>
          <a:prstGeom prst="rect">
            <a:avLst/>
          </a:prstGeom>
          <a:solidFill>
            <a:srgbClr val="D0E7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1" name="Google Shape;91;p2"/>
          <p:cNvSpPr/>
          <p:nvPr/>
        </p:nvSpPr>
        <p:spPr>
          <a:xfrm rot="10800000">
            <a:off x="10944785" y="2142426"/>
            <a:ext cx="889500" cy="806100"/>
          </a:xfrm>
          <a:prstGeom prst="rect">
            <a:avLst/>
          </a:prstGeom>
          <a:solidFill>
            <a:srgbClr val="618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2" name="Google Shape;92;p2"/>
          <p:cNvSpPr/>
          <p:nvPr/>
        </p:nvSpPr>
        <p:spPr>
          <a:xfrm rot="10800000">
            <a:off x="9986343" y="2142425"/>
            <a:ext cx="809100" cy="806100"/>
          </a:xfrm>
          <a:prstGeom prst="rect">
            <a:avLst/>
          </a:prstGeom>
          <a:solidFill>
            <a:srgbClr val="79AC78"/>
          </a:solidFill>
          <a:ln cap="flat" cmpd="sng" w="9525">
            <a:solidFill>
              <a:srgbClr val="79AC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3" name="Google Shape;93;p2"/>
          <p:cNvSpPr/>
          <p:nvPr/>
        </p:nvSpPr>
        <p:spPr>
          <a:xfrm rot="10800000">
            <a:off x="8977979" y="2142424"/>
            <a:ext cx="859200" cy="806100"/>
          </a:xfrm>
          <a:prstGeom prst="rect">
            <a:avLst/>
          </a:prstGeom>
          <a:solidFill>
            <a:srgbClr val="B0D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" name="Google Shape;94;p2"/>
          <p:cNvSpPr/>
          <p:nvPr/>
        </p:nvSpPr>
        <p:spPr>
          <a:xfrm rot="10800000">
            <a:off x="7969551" y="2142425"/>
            <a:ext cx="859200" cy="806100"/>
          </a:xfrm>
          <a:prstGeom prst="rect">
            <a:avLst/>
          </a:prstGeom>
          <a:solidFill>
            <a:srgbClr val="D0E7D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5" name="Google Shape;9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726" y="1287237"/>
            <a:ext cx="2232525" cy="223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4dd32ad7e0_1_118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3" name="Google Shape;233;g24dd32ad7e0_1_118"/>
          <p:cNvSpPr txBox="1"/>
          <p:nvPr/>
        </p:nvSpPr>
        <p:spPr>
          <a:xfrm>
            <a:off x="720000" y="121920"/>
            <a:ext cx="29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4" name="Google Shape;234;g24dd32ad7e0_1_118"/>
          <p:cNvSpPr txBox="1"/>
          <p:nvPr/>
        </p:nvSpPr>
        <p:spPr>
          <a:xfrm>
            <a:off x="185878" y="46850"/>
            <a:ext cx="187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3-2</a:t>
            </a:r>
            <a:endParaRPr b="1" sz="4800">
              <a:solidFill>
                <a:schemeClr val="accent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5" name="Google Shape;235;g24dd32ad7e0_1_118"/>
          <p:cNvSpPr/>
          <p:nvPr/>
        </p:nvSpPr>
        <p:spPr>
          <a:xfrm>
            <a:off x="965350" y="3005500"/>
            <a:ext cx="2041500" cy="339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6" name="Google Shape;236;g24dd32ad7e0_1_118"/>
          <p:cNvSpPr/>
          <p:nvPr/>
        </p:nvSpPr>
        <p:spPr>
          <a:xfrm>
            <a:off x="965357" y="3005494"/>
            <a:ext cx="2041500" cy="6585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g24dd32ad7e0_1_118"/>
          <p:cNvSpPr/>
          <p:nvPr/>
        </p:nvSpPr>
        <p:spPr>
          <a:xfrm>
            <a:off x="9241025" y="3005500"/>
            <a:ext cx="2041500" cy="339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8" name="Google Shape;238;g24dd32ad7e0_1_118"/>
          <p:cNvSpPr/>
          <p:nvPr/>
        </p:nvSpPr>
        <p:spPr>
          <a:xfrm>
            <a:off x="3723908" y="3005500"/>
            <a:ext cx="2041500" cy="339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9" name="Google Shape;239;g24dd32ad7e0_1_118"/>
          <p:cNvSpPr/>
          <p:nvPr/>
        </p:nvSpPr>
        <p:spPr>
          <a:xfrm>
            <a:off x="6482466" y="3005500"/>
            <a:ext cx="2041500" cy="3395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0" name="Google Shape;240;g24dd32ad7e0_1_118"/>
          <p:cNvSpPr txBox="1"/>
          <p:nvPr/>
        </p:nvSpPr>
        <p:spPr>
          <a:xfrm>
            <a:off x="1263400" y="3114900"/>
            <a:ext cx="144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재료관리</a:t>
            </a:r>
            <a:endParaRPr sz="2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1" name="Google Shape;241;g24dd32ad7e0_1_118"/>
          <p:cNvSpPr/>
          <p:nvPr/>
        </p:nvSpPr>
        <p:spPr>
          <a:xfrm>
            <a:off x="3723914" y="3005494"/>
            <a:ext cx="2041500" cy="6585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2" name="Google Shape;242;g24dd32ad7e0_1_118"/>
          <p:cNvSpPr txBox="1"/>
          <p:nvPr/>
        </p:nvSpPr>
        <p:spPr>
          <a:xfrm>
            <a:off x="3647490" y="3114888"/>
            <a:ext cx="220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추천 조합관리</a:t>
            </a:r>
            <a:endParaRPr sz="2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3" name="Google Shape;243;g24dd32ad7e0_1_118"/>
          <p:cNvSpPr/>
          <p:nvPr/>
        </p:nvSpPr>
        <p:spPr>
          <a:xfrm>
            <a:off x="6482471" y="3005494"/>
            <a:ext cx="2041500" cy="6585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4" name="Google Shape;244;g24dd32ad7e0_1_118"/>
          <p:cNvSpPr txBox="1"/>
          <p:nvPr/>
        </p:nvSpPr>
        <p:spPr>
          <a:xfrm>
            <a:off x="6906864" y="3103900"/>
            <a:ext cx="112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매출관리</a:t>
            </a:r>
            <a:endParaRPr sz="2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5" name="Google Shape;245;g24dd32ad7e0_1_118"/>
          <p:cNvSpPr/>
          <p:nvPr/>
        </p:nvSpPr>
        <p:spPr>
          <a:xfrm>
            <a:off x="9241028" y="3005494"/>
            <a:ext cx="2041500" cy="6585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54F4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46" name="Google Shape;246;g24dd32ad7e0_1_118"/>
          <p:cNvSpPr txBox="1"/>
          <p:nvPr/>
        </p:nvSpPr>
        <p:spPr>
          <a:xfrm>
            <a:off x="9715801" y="3114900"/>
            <a:ext cx="112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회원관리</a:t>
            </a:r>
            <a:endParaRPr sz="2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7" name="Google Shape;247;g24dd32ad7e0_1_118"/>
          <p:cNvSpPr txBox="1"/>
          <p:nvPr/>
        </p:nvSpPr>
        <p:spPr>
          <a:xfrm>
            <a:off x="1135082" y="3993711"/>
            <a:ext cx="1683000" cy="24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재료 출력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재료 등록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재료 수정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재료 삭제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8" name="Google Shape;248;g24dd32ad7e0_1_118"/>
          <p:cNvSpPr txBox="1"/>
          <p:nvPr/>
        </p:nvSpPr>
        <p:spPr>
          <a:xfrm>
            <a:off x="3893640" y="3993711"/>
            <a:ext cx="1683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추천조합 출력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추천조합 등록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추천조합 수정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추천조합 삭제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9" name="Google Shape;249;g24dd32ad7e0_1_118"/>
          <p:cNvSpPr txBox="1"/>
          <p:nvPr/>
        </p:nvSpPr>
        <p:spPr>
          <a:xfrm>
            <a:off x="6652199" y="3993711"/>
            <a:ext cx="1683000" cy="15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매출 조회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결제 취소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영수증 출력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0" name="Google Shape;250;g24dd32ad7e0_1_118"/>
          <p:cNvSpPr txBox="1"/>
          <p:nvPr/>
        </p:nvSpPr>
        <p:spPr>
          <a:xfrm>
            <a:off x="9420305" y="3993711"/>
            <a:ext cx="1683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회원 출력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회원 등록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회원정보 수정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회원 삭제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1" name="Google Shape;251;g24dd32ad7e0_1_118"/>
          <p:cNvSpPr txBox="1"/>
          <p:nvPr/>
        </p:nvSpPr>
        <p:spPr>
          <a:xfrm>
            <a:off x="1454050" y="169845"/>
            <a:ext cx="293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관리자 기능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52" name="Google Shape;252;g24dd32ad7e0_1_118"/>
          <p:cNvGrpSpPr/>
          <p:nvPr/>
        </p:nvGrpSpPr>
        <p:grpSpPr>
          <a:xfrm>
            <a:off x="4054672" y="1521708"/>
            <a:ext cx="1380000" cy="1380000"/>
            <a:chOff x="4054672" y="1521708"/>
            <a:chExt cx="1380000" cy="1380000"/>
          </a:xfrm>
        </p:grpSpPr>
        <p:sp>
          <p:nvSpPr>
            <p:cNvPr id="253" name="Google Shape;253;g24dd32ad7e0_1_118"/>
            <p:cNvSpPr/>
            <p:nvPr/>
          </p:nvSpPr>
          <p:spPr>
            <a:xfrm>
              <a:off x="4054672" y="1521708"/>
              <a:ext cx="1380000" cy="13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79A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4" name="Google Shape;254;g24dd32ad7e0_1_1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38037" y="1679256"/>
              <a:ext cx="1021250" cy="1021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5" name="Google Shape;255;g24dd32ad7e0_1_118"/>
          <p:cNvGrpSpPr/>
          <p:nvPr/>
        </p:nvGrpSpPr>
        <p:grpSpPr>
          <a:xfrm>
            <a:off x="9571772" y="1521708"/>
            <a:ext cx="1380000" cy="1380000"/>
            <a:chOff x="9571772" y="1521708"/>
            <a:chExt cx="1380000" cy="1380000"/>
          </a:xfrm>
        </p:grpSpPr>
        <p:sp>
          <p:nvSpPr>
            <p:cNvPr id="256" name="Google Shape;256;g24dd32ad7e0_1_118"/>
            <p:cNvSpPr/>
            <p:nvPr/>
          </p:nvSpPr>
          <p:spPr>
            <a:xfrm>
              <a:off x="9571772" y="1521708"/>
              <a:ext cx="1380000" cy="13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79A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57" name="Google Shape;257;g24dd32ad7e0_1_1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91325" y="1700915"/>
              <a:ext cx="1021250" cy="10216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8" name="Google Shape;258;g24dd32ad7e0_1_118"/>
          <p:cNvGrpSpPr/>
          <p:nvPr/>
        </p:nvGrpSpPr>
        <p:grpSpPr>
          <a:xfrm>
            <a:off x="1286572" y="1521708"/>
            <a:ext cx="1380000" cy="1380000"/>
            <a:chOff x="1286572" y="1521708"/>
            <a:chExt cx="1380000" cy="1380000"/>
          </a:xfrm>
        </p:grpSpPr>
        <p:sp>
          <p:nvSpPr>
            <p:cNvPr id="259" name="Google Shape;259;g24dd32ad7e0_1_118"/>
            <p:cNvSpPr/>
            <p:nvPr/>
          </p:nvSpPr>
          <p:spPr>
            <a:xfrm>
              <a:off x="1286572" y="1521708"/>
              <a:ext cx="1380000" cy="13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79A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0" name="Google Shape;260;g24dd32ad7e0_1_1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04300" y="1739270"/>
              <a:ext cx="944548" cy="9448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1" name="Google Shape;261;g24dd32ad7e0_1_118"/>
          <p:cNvGrpSpPr/>
          <p:nvPr/>
        </p:nvGrpSpPr>
        <p:grpSpPr>
          <a:xfrm>
            <a:off x="6779222" y="1521708"/>
            <a:ext cx="1380000" cy="1380000"/>
            <a:chOff x="6779222" y="1521708"/>
            <a:chExt cx="1380000" cy="1380000"/>
          </a:xfrm>
        </p:grpSpPr>
        <p:sp>
          <p:nvSpPr>
            <p:cNvPr id="262" name="Google Shape;262;g24dd32ad7e0_1_118"/>
            <p:cNvSpPr/>
            <p:nvPr/>
          </p:nvSpPr>
          <p:spPr>
            <a:xfrm>
              <a:off x="6779222" y="1521708"/>
              <a:ext cx="1380000" cy="13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79A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3" name="Google Shape;263;g24dd32ad7e0_1_11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43256" y="1739275"/>
              <a:ext cx="944548" cy="94489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4" name="Google Shape;264;g24dd32ad7e0_1_118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B0D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dd32ad7e0_1_146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0" name="Google Shape;270;g24dd32ad7e0_1_146"/>
          <p:cNvSpPr txBox="1"/>
          <p:nvPr/>
        </p:nvSpPr>
        <p:spPr>
          <a:xfrm>
            <a:off x="720000" y="121920"/>
            <a:ext cx="29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1" name="Google Shape;271;g24dd32ad7e0_1_146"/>
          <p:cNvSpPr txBox="1"/>
          <p:nvPr/>
        </p:nvSpPr>
        <p:spPr>
          <a:xfrm>
            <a:off x="185878" y="46850"/>
            <a:ext cx="187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3-3</a:t>
            </a:r>
            <a:endParaRPr b="1" sz="4800">
              <a:solidFill>
                <a:schemeClr val="accent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2" name="Google Shape;272;g24dd32ad7e0_1_146"/>
          <p:cNvSpPr/>
          <p:nvPr/>
        </p:nvSpPr>
        <p:spPr>
          <a:xfrm>
            <a:off x="2316700" y="3047674"/>
            <a:ext cx="2041500" cy="350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3" name="Google Shape;273;g24dd32ad7e0_1_146"/>
          <p:cNvSpPr/>
          <p:nvPr/>
        </p:nvSpPr>
        <p:spPr>
          <a:xfrm>
            <a:off x="2316695" y="3047669"/>
            <a:ext cx="2041500" cy="6585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4" name="Google Shape;274;g24dd32ad7e0_1_146"/>
          <p:cNvSpPr/>
          <p:nvPr/>
        </p:nvSpPr>
        <p:spPr>
          <a:xfrm>
            <a:off x="5075252" y="3047674"/>
            <a:ext cx="2041500" cy="350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5" name="Google Shape;275;g24dd32ad7e0_1_146"/>
          <p:cNvSpPr/>
          <p:nvPr/>
        </p:nvSpPr>
        <p:spPr>
          <a:xfrm>
            <a:off x="7833804" y="3047674"/>
            <a:ext cx="2041500" cy="3508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6" name="Google Shape;276;g24dd32ad7e0_1_146"/>
          <p:cNvSpPr txBox="1"/>
          <p:nvPr/>
        </p:nvSpPr>
        <p:spPr>
          <a:xfrm>
            <a:off x="2486426" y="3173413"/>
            <a:ext cx="160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사용자 선택</a:t>
            </a:r>
            <a:endParaRPr sz="2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7" name="Google Shape;277;g24dd32ad7e0_1_146"/>
          <p:cNvSpPr/>
          <p:nvPr/>
        </p:nvSpPr>
        <p:spPr>
          <a:xfrm>
            <a:off x="5075252" y="3047669"/>
            <a:ext cx="2041500" cy="6585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78" name="Google Shape;278;g24dd32ad7e0_1_146"/>
          <p:cNvSpPr txBox="1"/>
          <p:nvPr/>
        </p:nvSpPr>
        <p:spPr>
          <a:xfrm>
            <a:off x="5254505" y="3146063"/>
            <a:ext cx="168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회원 가입</a:t>
            </a:r>
            <a:endParaRPr sz="2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9" name="Google Shape;279;g24dd32ad7e0_1_146"/>
          <p:cNvSpPr/>
          <p:nvPr/>
        </p:nvSpPr>
        <p:spPr>
          <a:xfrm>
            <a:off x="7833809" y="3047669"/>
            <a:ext cx="2041500" cy="6585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0" name="Google Shape;280;g24dd32ad7e0_1_146"/>
          <p:cNvSpPr txBox="1"/>
          <p:nvPr/>
        </p:nvSpPr>
        <p:spPr>
          <a:xfrm>
            <a:off x="8292189" y="3173425"/>
            <a:ext cx="1124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결   제</a:t>
            </a:r>
            <a:endParaRPr sz="2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1" name="Google Shape;281;g24dd32ad7e0_1_146"/>
          <p:cNvSpPr txBox="1"/>
          <p:nvPr/>
        </p:nvSpPr>
        <p:spPr>
          <a:xfrm>
            <a:off x="2486420" y="4035886"/>
            <a:ext cx="1683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메뉴 선택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추가 주문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장바구니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장바구니 비우기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2" name="Google Shape;282;g24dd32ad7e0_1_146"/>
          <p:cNvSpPr txBox="1"/>
          <p:nvPr/>
        </p:nvSpPr>
        <p:spPr>
          <a:xfrm>
            <a:off x="5244978" y="4035886"/>
            <a:ext cx="1683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회원 로그인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회원 가입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ID/PW 검증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3" name="Google Shape;283;g24dd32ad7e0_1_146"/>
          <p:cNvSpPr txBox="1"/>
          <p:nvPr/>
        </p:nvSpPr>
        <p:spPr>
          <a:xfrm>
            <a:off x="8003537" y="4035886"/>
            <a:ext cx="1683000" cy="21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포인트 사용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결제수단 선택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잔액확인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■ 영수증 출력</a:t>
            </a:r>
            <a:endParaRPr sz="16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4" name="Google Shape;284;g24dd32ad7e0_1_146"/>
          <p:cNvSpPr txBox="1"/>
          <p:nvPr/>
        </p:nvSpPr>
        <p:spPr>
          <a:xfrm>
            <a:off x="1454050" y="169845"/>
            <a:ext cx="293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사용자</a:t>
            </a:r>
            <a:r>
              <a:rPr lang="en-US" sz="32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 기능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285" name="Google Shape;285;g24dd32ad7e0_1_146"/>
          <p:cNvGrpSpPr/>
          <p:nvPr/>
        </p:nvGrpSpPr>
        <p:grpSpPr>
          <a:xfrm>
            <a:off x="2647447" y="1564746"/>
            <a:ext cx="1380000" cy="1380000"/>
            <a:chOff x="2647447" y="1564746"/>
            <a:chExt cx="1380000" cy="1380000"/>
          </a:xfrm>
        </p:grpSpPr>
        <p:sp>
          <p:nvSpPr>
            <p:cNvPr id="286" name="Google Shape;286;g24dd32ad7e0_1_146"/>
            <p:cNvSpPr/>
            <p:nvPr/>
          </p:nvSpPr>
          <p:spPr>
            <a:xfrm>
              <a:off x="2647447" y="1564746"/>
              <a:ext cx="1380000" cy="13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79A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7" name="Google Shape;287;g24dd32ad7e0_1_1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77447" y="1894746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g24dd32ad7e0_1_146"/>
          <p:cNvGrpSpPr/>
          <p:nvPr/>
        </p:nvGrpSpPr>
        <p:grpSpPr>
          <a:xfrm>
            <a:off x="5346822" y="1564746"/>
            <a:ext cx="1380000" cy="1380000"/>
            <a:chOff x="5346822" y="1564746"/>
            <a:chExt cx="1380000" cy="1380000"/>
          </a:xfrm>
        </p:grpSpPr>
        <p:sp>
          <p:nvSpPr>
            <p:cNvPr id="289" name="Google Shape;289;g24dd32ad7e0_1_146"/>
            <p:cNvSpPr/>
            <p:nvPr/>
          </p:nvSpPr>
          <p:spPr>
            <a:xfrm>
              <a:off x="5346822" y="1564746"/>
              <a:ext cx="1380000" cy="13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79A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0" name="Google Shape;290;g24dd32ad7e0_1_1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76825" y="1894750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oogle Shape;291;g24dd32ad7e0_1_146"/>
          <p:cNvGrpSpPr/>
          <p:nvPr/>
        </p:nvGrpSpPr>
        <p:grpSpPr>
          <a:xfrm>
            <a:off x="8155022" y="1564746"/>
            <a:ext cx="1380000" cy="1380000"/>
            <a:chOff x="8155022" y="1564746"/>
            <a:chExt cx="1380000" cy="1380000"/>
          </a:xfrm>
        </p:grpSpPr>
        <p:sp>
          <p:nvSpPr>
            <p:cNvPr id="292" name="Google Shape;292;g24dd32ad7e0_1_146"/>
            <p:cNvSpPr/>
            <p:nvPr/>
          </p:nvSpPr>
          <p:spPr>
            <a:xfrm>
              <a:off x="8155022" y="1564746"/>
              <a:ext cx="1380000" cy="13800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rgbClr val="79A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93" name="Google Shape;293;g24dd32ad7e0_1_1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04622" y="1890550"/>
              <a:ext cx="880800" cy="880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4" name="Google Shape;294;g24dd32ad7e0_1_146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B0D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g24dd32ad7e0_1_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73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g24dd32ad7e0_1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775" y="56575"/>
            <a:ext cx="107745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4dd32ad7e0_1_198"/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618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0" name="Google Shape;310;g24dd32ad7e0_1_198"/>
          <p:cNvSpPr/>
          <p:nvPr/>
        </p:nvSpPr>
        <p:spPr>
          <a:xfrm>
            <a:off x="3972560" y="1412240"/>
            <a:ext cx="2824500" cy="282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1" name="Google Shape;311;g24dd32ad7e0_1_198"/>
          <p:cNvSpPr txBox="1"/>
          <p:nvPr/>
        </p:nvSpPr>
        <p:spPr>
          <a:xfrm>
            <a:off x="7078225" y="1623142"/>
            <a:ext cx="3324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</a:t>
            </a:r>
            <a:endParaRPr sz="80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시연</a:t>
            </a:r>
            <a:endParaRPr sz="80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2" name="Google Shape;312;g24dd32ad7e0_1_198"/>
          <p:cNvSpPr txBox="1"/>
          <p:nvPr/>
        </p:nvSpPr>
        <p:spPr>
          <a:xfrm>
            <a:off x="5638900" y="1679175"/>
            <a:ext cx="87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4</a:t>
            </a:r>
            <a:endParaRPr b="1" sz="1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13" name="Google Shape;313;g24dd32ad7e0_1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184525"/>
            <a:ext cx="3532000" cy="35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AC78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 txBox="1"/>
          <p:nvPr/>
        </p:nvSpPr>
        <p:spPr>
          <a:xfrm>
            <a:off x="3774441" y="2629821"/>
            <a:ext cx="4643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코드리뷰</a:t>
            </a:r>
            <a:endParaRPr i="1" sz="2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9" name="Google Shape;319;p21"/>
          <p:cNvSpPr txBox="1"/>
          <p:nvPr/>
        </p:nvSpPr>
        <p:spPr>
          <a:xfrm>
            <a:off x="1972145" y="1212591"/>
            <a:ext cx="2641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「</a:t>
            </a:r>
            <a:endParaRPr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8353247" y="3290843"/>
            <a:ext cx="12987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」</a:t>
            </a:r>
            <a:r>
              <a:rPr lang="en-US" sz="13800">
                <a:solidFill>
                  <a:srgbClr val="525355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8cec5523a2_5_24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6" name="Google Shape;326;g28cec5523a2_5_24"/>
          <p:cNvSpPr txBox="1"/>
          <p:nvPr/>
        </p:nvSpPr>
        <p:spPr>
          <a:xfrm>
            <a:off x="720000" y="121920"/>
            <a:ext cx="29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7" name="Google Shape;327;g28cec5523a2_5_24"/>
          <p:cNvSpPr txBox="1"/>
          <p:nvPr/>
        </p:nvSpPr>
        <p:spPr>
          <a:xfrm>
            <a:off x="185878" y="46850"/>
            <a:ext cx="187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4</a:t>
            </a:r>
            <a:r>
              <a:rPr b="1" lang="en-US" sz="480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-1</a:t>
            </a:r>
            <a:endParaRPr b="1" sz="4800">
              <a:solidFill>
                <a:schemeClr val="accent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8" name="Google Shape;328;g28cec5523a2_5_24"/>
          <p:cNvSpPr txBox="1"/>
          <p:nvPr/>
        </p:nvSpPr>
        <p:spPr>
          <a:xfrm>
            <a:off x="1454050" y="169850"/>
            <a:ext cx="514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코드리뷰1: 사용자&gt; 포인트 사용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29" name="Google Shape;329;g28cec5523a2_5_24"/>
          <p:cNvSpPr txBox="1"/>
          <p:nvPr/>
        </p:nvSpPr>
        <p:spPr>
          <a:xfrm>
            <a:off x="636050" y="1821825"/>
            <a:ext cx="5232900" cy="40635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public static void </a:t>
            </a:r>
            <a:r>
              <a:rPr lang="en-US" sz="1050">
                <a:solidFill>
                  <a:srgbClr val="56A8F5"/>
                </a:solidFill>
                <a:latin typeface="Courier New"/>
                <a:ea typeface="Courier New"/>
                <a:cs typeface="Courier New"/>
                <a:sym typeface="Courier New"/>
              </a:rPr>
              <a:t>receipt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memberTotal) 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throws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IOException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List&lt;Order&gt; OrderList = CacheData.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orderOuterList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List&lt;OrderValues&gt; orderInnerValues = CacheData.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orderInnerValues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BufferedReader br = 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BufferedReader(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InputStreamReader(System.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System.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.print(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\n\t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▶ 영수증을 출력하시겠습니까(Y/N)? : "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con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= br.readLine().toUpperCase();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con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.equals(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"Y"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System.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\n\t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[ 영수증 ] 샐러드먹조"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i=</a:t>
            </a:r>
            <a:r>
              <a:rPr lang="en-US" sz="105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,j=</a:t>
            </a:r>
            <a:r>
              <a:rPr lang="en-US" sz="105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OrderCart oC = 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OrderCart();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OrderList.get(OrderList.size()-</a:t>
            </a:r>
            <a:r>
              <a:rPr lang="en-US" sz="105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).setO_nowTime(oC.nowTime());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 sz="105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endParaRPr/>
          </a:p>
        </p:txBody>
      </p:sp>
      <p:sp>
        <p:nvSpPr>
          <p:cNvPr id="330" name="Google Shape;330;g28cec5523a2_5_24"/>
          <p:cNvSpPr txBox="1"/>
          <p:nvPr/>
        </p:nvSpPr>
        <p:spPr>
          <a:xfrm>
            <a:off x="6073150" y="1260075"/>
            <a:ext cx="5760000" cy="55104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System.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\t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------------------------------------------------------------"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… 중략(영수증 헤더) …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System.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\t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------------------------------------------------------------"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… 중략(영수증 바디) …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}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System.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.printf(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\n\t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사용한 포인트 : %d, 총 결제 금액: %d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US" sz="10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emptypoint</a:t>
            </a:r>
            <a:endParaRPr i="1" sz="1000">
              <a:solidFill>
                <a:srgbClr val="C77D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, memberTotal);  </a:t>
            </a:r>
            <a:r>
              <a:rPr lang="en-US" sz="105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// 사용한 포인트와 총 결제 금액 출력</a:t>
            </a:r>
            <a:endParaRPr sz="105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sel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==</a:t>
            </a:r>
            <a:r>
              <a:rPr lang="en-US" sz="105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{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// 장바구니 끌어오기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OrderList.get(OrderList.size()-</a:t>
            </a:r>
            <a:r>
              <a:rPr lang="en-US" sz="105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).setUsedPoints(</a:t>
            </a:r>
            <a:r>
              <a:rPr i="1" lang="en-US" sz="10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emptypoint</a:t>
            </a:r>
            <a:endParaRPr i="1" sz="1000">
              <a:solidFill>
                <a:srgbClr val="C77D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payPoint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= MemberMg.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hm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.get(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).getMemPoint() - </a:t>
            </a:r>
            <a:r>
              <a:rPr i="1" lang="en-US" sz="10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emptypoint</a:t>
            </a:r>
            <a:endParaRPr i="1" sz="1000">
              <a:solidFill>
                <a:srgbClr val="C77DB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+(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)(memberTotal*</a:t>
            </a:r>
            <a:r>
              <a:rPr lang="en-US" sz="105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0.1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MemberMg.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hm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.get(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).setMemPoint(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payPoint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OrderList.get(OrderList.size()-</a:t>
            </a:r>
            <a:r>
              <a:rPr lang="en-US" sz="105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).setMember(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System.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\t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------------------------------------------------------------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\n\n\n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con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.equals(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"N"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{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System.</a:t>
            </a:r>
            <a:r>
              <a:rPr i="1" lang="en-US" sz="105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05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\t</a:t>
            </a:r>
            <a:r>
              <a:rPr lang="en-US" sz="105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「 결제가 모두 완료됐습니다. 이용해주셔서 감사합니다. 」"</a:t>
            </a: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05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/>
          </a:p>
        </p:txBody>
      </p:sp>
      <p:sp>
        <p:nvSpPr>
          <p:cNvPr id="331" name="Google Shape;331;g28cec5523a2_5_24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B0D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8cec5523a2_5_34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7" name="Google Shape;337;g28cec5523a2_5_34"/>
          <p:cNvSpPr txBox="1"/>
          <p:nvPr/>
        </p:nvSpPr>
        <p:spPr>
          <a:xfrm>
            <a:off x="720000" y="121920"/>
            <a:ext cx="2938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8" name="Google Shape;338;g28cec5523a2_5_34"/>
          <p:cNvSpPr txBox="1"/>
          <p:nvPr/>
        </p:nvSpPr>
        <p:spPr>
          <a:xfrm>
            <a:off x="185878" y="46850"/>
            <a:ext cx="187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4-1</a:t>
            </a:r>
            <a:endParaRPr b="1" sz="4800">
              <a:solidFill>
                <a:schemeClr val="accent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9" name="Google Shape;339;g28cec5523a2_5_34"/>
          <p:cNvSpPr txBox="1"/>
          <p:nvPr/>
        </p:nvSpPr>
        <p:spPr>
          <a:xfrm>
            <a:off x="1454050" y="169850"/>
            <a:ext cx="7081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코드리뷰2: 관리자&gt; 판매관리 데이터와 연동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0" name="Google Shape;340;g28cec5523a2_5_34"/>
          <p:cNvSpPr txBox="1"/>
          <p:nvPr/>
        </p:nvSpPr>
        <p:spPr>
          <a:xfrm>
            <a:off x="1249900" y="1356900"/>
            <a:ext cx="10590300" cy="44331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(choice == </a:t>
            </a:r>
            <a:r>
              <a:rPr b="1" lang="en-US" sz="12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en-US" sz="12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// 변경 완료 시, 변경된 정보를 저장 및 직렬화</a:t>
            </a:r>
            <a:endParaRPr b="1" sz="12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FileMg f =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FileMg();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f.list1FileOut();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f.list3FileOut();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System.</a:t>
            </a:r>
            <a:r>
              <a:rPr b="1" i="1" lang="en-US" sz="12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b="1" lang="en-US" sz="12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"수정되었습니다."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US" sz="12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// 메소드를 빠져나갑니다.</a:t>
            </a:r>
            <a:endParaRPr b="1" sz="12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else if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(choice &lt; </a:t>
            </a:r>
            <a:r>
              <a:rPr b="1" lang="en-US" sz="12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|| choice &gt; </a:t>
            </a:r>
            <a:r>
              <a:rPr b="1" lang="en-US" sz="12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System.</a:t>
            </a:r>
            <a:r>
              <a:rPr b="1" i="1" lang="en-US" sz="12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.println(</a:t>
            </a:r>
            <a:r>
              <a:rPr b="1" lang="en-US" sz="12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"잘못된 선택입니다. 다시 선택하세요."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}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System.</a:t>
            </a:r>
            <a:r>
              <a:rPr b="1" i="1" lang="en-US" sz="12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.print(</a:t>
            </a:r>
            <a:r>
              <a:rPr b="1" lang="en-US" sz="1200">
                <a:solidFill>
                  <a:srgbClr val="6AAB73"/>
                </a:solidFill>
                <a:latin typeface="Courier New"/>
                <a:ea typeface="Courier New"/>
                <a:cs typeface="Courier New"/>
                <a:sym typeface="Courier New"/>
              </a:rPr>
              <a:t>"새로운 값을 입력하시오: "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String newValue = </a:t>
            </a:r>
            <a:r>
              <a:rPr b="1" lang="en-US" sz="12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br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.readLine();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try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switch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(choice) {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case </a:t>
            </a:r>
            <a:r>
              <a:rPr b="1" lang="en-US" sz="1200">
                <a:solidFill>
                  <a:srgbClr val="2AACB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int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newCheckNumber = Integer.</a:t>
            </a:r>
            <a:r>
              <a:rPr b="1" i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parseInt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(newValue);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itS.setP_checkNumber(newCheckNumber);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(Product p : list3) {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(p.getP_checkNumber() == pointNumber) {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    p.setP_checkNumber(newCheckNumber);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   }</a:t>
            </a:r>
            <a:endParaRPr b="1" sz="12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}</a:t>
            </a:r>
            <a:endParaRPr b="1" sz="12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</a:t>
            </a:r>
            <a:r>
              <a:rPr b="1" lang="en-US" sz="12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break</a:t>
            </a:r>
            <a:r>
              <a:rPr b="1" lang="en-US" sz="12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700"/>
          </a:p>
        </p:txBody>
      </p:sp>
      <p:sp>
        <p:nvSpPr>
          <p:cNvPr id="341" name="Google Shape;341;g28cec5523a2_5_34"/>
          <p:cNvSpPr txBox="1"/>
          <p:nvPr/>
        </p:nvSpPr>
        <p:spPr>
          <a:xfrm>
            <a:off x="322950" y="3883025"/>
            <a:ext cx="3000000" cy="2739900"/>
          </a:xfrm>
          <a:prstGeom prst="rect">
            <a:avLst/>
          </a:prstGeom>
          <a:solidFill>
            <a:srgbClr val="3F3F3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class 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CacheData {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안쪽(값) 리스트</a:t>
            </a:r>
            <a:endParaRPr b="1" sz="10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0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static 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List&lt;Product&gt; </a:t>
            </a:r>
            <a:r>
              <a:rPr b="1" i="1" lang="en-US" sz="10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list1 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10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ArrayList&lt;&gt;();            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// 사장추천이외(나만의 샐러드, 음료, 사이드, 샐러드세부재료 등)의 리스트 </a:t>
            </a:r>
            <a:endParaRPr b="1" sz="1000">
              <a:solidFill>
                <a:srgbClr val="7A7E8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US" sz="10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static 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List&lt;Product&gt; </a:t>
            </a:r>
            <a:r>
              <a:rPr b="1" i="1" lang="en-US" sz="10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list3 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en-US" sz="10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new </a:t>
            </a: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ArrayList&lt;&gt;();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US" sz="1000">
                <a:solidFill>
                  <a:srgbClr val="7A7E85"/>
                </a:solidFill>
                <a:latin typeface="Courier New"/>
                <a:ea typeface="Courier New"/>
                <a:cs typeface="Courier New"/>
                <a:sym typeface="Courier New"/>
              </a:rPr>
              <a:t>// 세팅한 재료 리스트</a:t>
            </a:r>
            <a:endParaRPr b="1" sz="10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US" sz="1100">
                <a:solidFill>
                  <a:schemeClr val="dk1"/>
                </a:solidFill>
              </a:rPr>
              <a:t>시작코드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B3AE60"/>
                </a:solidFill>
                <a:latin typeface="Courier New"/>
                <a:ea typeface="Courier New"/>
                <a:cs typeface="Courier New"/>
                <a:sym typeface="Courier New"/>
              </a:rPr>
              <a:t>@Override</a:t>
            </a:r>
            <a:endParaRPr b="1" sz="900">
              <a:solidFill>
                <a:srgbClr val="B3AE6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public void </a:t>
            </a:r>
            <a:r>
              <a:rPr b="1" lang="en-US" sz="900">
                <a:solidFill>
                  <a:srgbClr val="56A8F5"/>
                </a:solidFill>
                <a:latin typeface="Courier New"/>
                <a:ea typeface="Courier New"/>
                <a:cs typeface="Courier New"/>
                <a:sym typeface="Courier New"/>
              </a:rPr>
              <a:t>ad_modify</a:t>
            </a:r>
            <a:r>
              <a:rPr b="1" lang="en-US" sz="9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-US" sz="900">
                <a:solidFill>
                  <a:srgbClr val="CF8E6D"/>
                </a:solidFill>
                <a:latin typeface="Courier New"/>
                <a:ea typeface="Courier New"/>
                <a:cs typeface="Courier New"/>
                <a:sym typeface="Courier New"/>
              </a:rPr>
              <a:t>throws </a:t>
            </a:r>
            <a:r>
              <a:rPr b="1" lang="en-US" sz="9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IOException, ClassNotFoundException {</a:t>
            </a:r>
            <a:endParaRPr b="1" sz="9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List&lt;Product&gt; product = CacheData.</a:t>
            </a:r>
            <a:r>
              <a:rPr b="1" i="1" lang="en-US" sz="9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list1</a:t>
            </a:r>
            <a:r>
              <a:rPr b="1" lang="en-US" sz="9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900">
              <a:solidFill>
                <a:srgbClr val="BCBEC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   List&lt;Product&gt; list3 = CacheData.</a:t>
            </a:r>
            <a:r>
              <a:rPr b="1" i="1" lang="en-US" sz="900">
                <a:solidFill>
                  <a:srgbClr val="C77DBB"/>
                </a:solidFill>
                <a:latin typeface="Courier New"/>
                <a:ea typeface="Courier New"/>
                <a:cs typeface="Courier New"/>
                <a:sym typeface="Courier New"/>
              </a:rPr>
              <a:t>list3</a:t>
            </a:r>
            <a:r>
              <a:rPr b="1" lang="en-US" sz="900">
                <a:solidFill>
                  <a:srgbClr val="BCBEC4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/>
          </a:p>
        </p:txBody>
      </p:sp>
      <p:sp>
        <p:nvSpPr>
          <p:cNvPr id="342" name="Google Shape;342;g28cec5523a2_5_34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B0D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4dd32ad7e0_1_205"/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618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8" name="Google Shape;348;g24dd32ad7e0_1_205"/>
          <p:cNvSpPr/>
          <p:nvPr/>
        </p:nvSpPr>
        <p:spPr>
          <a:xfrm>
            <a:off x="3972560" y="1412240"/>
            <a:ext cx="2824500" cy="282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9" name="Google Shape;349;g24dd32ad7e0_1_205"/>
          <p:cNvSpPr txBox="1"/>
          <p:nvPr/>
        </p:nvSpPr>
        <p:spPr>
          <a:xfrm>
            <a:off x="7078225" y="1623143"/>
            <a:ext cx="3324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팀원 소개 및 후기</a:t>
            </a:r>
            <a:endParaRPr sz="80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0" name="Google Shape;350;g24dd32ad7e0_1_205"/>
          <p:cNvSpPr txBox="1"/>
          <p:nvPr/>
        </p:nvSpPr>
        <p:spPr>
          <a:xfrm>
            <a:off x="5638900" y="1679175"/>
            <a:ext cx="87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5</a:t>
            </a:r>
            <a:endParaRPr b="1" sz="1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1" name="Google Shape;351;g24dd32ad7e0_1_2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3775" y="2844000"/>
            <a:ext cx="3912275" cy="39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16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16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B0D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사람" id="358" name="Google Shape;35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430" y="21497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" id="359" name="Google Shape;35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3507" y="2149762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0" name="Google Shape;360;p16"/>
          <p:cNvCxnSpPr/>
          <p:nvPr/>
        </p:nvCxnSpPr>
        <p:spPr>
          <a:xfrm>
            <a:off x="452982" y="3245705"/>
            <a:ext cx="11139600" cy="0"/>
          </a:xfrm>
          <a:prstGeom prst="straightConnector1">
            <a:avLst/>
          </a:prstGeom>
          <a:noFill/>
          <a:ln cap="flat" cmpd="sng" w="9525">
            <a:solidFill>
              <a:srgbClr val="C8C9CB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사람" id="361" name="Google Shape;36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7645" y="21497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" id="362" name="Google Shape;36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89720" y="214976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사람" id="363" name="Google Shape;3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5570" y="2149762"/>
            <a:ext cx="914400" cy="9144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64" name="Google Shape;364;p16"/>
          <p:cNvGraphicFramePr/>
          <p:nvPr/>
        </p:nvGraphicFramePr>
        <p:xfrm>
          <a:off x="594650" y="34743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{5355FFAE-E772-457A-BBD8-77FB05A4260B}</a:tableStyleId>
              </a:tblPr>
              <a:tblGrid>
                <a:gridCol w="2171250"/>
                <a:gridCol w="2171250"/>
                <a:gridCol w="2171250"/>
                <a:gridCol w="2171250"/>
                <a:gridCol w="2171250"/>
              </a:tblGrid>
              <a:tr h="47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문정환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AC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박나영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AC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엄재용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AC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오수경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AC7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2400"/>
                        <a:buFont typeface="Arial"/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임하성</a:t>
                      </a:r>
                      <a:endParaRPr b="1" sz="240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9AC78"/>
                    </a:solidFill>
                  </a:tcPr>
                </a:tc>
              </a:tr>
              <a:tr h="4743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담당파트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D9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담당파트</a:t>
                      </a:r>
                      <a:endParaRPr sz="2200" u="none" cap="none" strike="noStrike">
                        <a:solidFill>
                          <a:srgbClr val="40474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D9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담당파트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D9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담당파트</a:t>
                      </a:r>
                      <a:endParaRPr sz="2200" u="none" cap="none" strike="noStrike">
                        <a:solidFill>
                          <a:srgbClr val="40474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D9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담당파트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0D9B1"/>
                    </a:solidFill>
                  </a:tcPr>
                </a:tc>
              </a:tr>
              <a:tr h="47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관리자 매출관리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관리자 회원관리</a:t>
                      </a:r>
                      <a:endParaRPr sz="2200" u="none" cap="none" strike="noStrike">
                        <a:solidFill>
                          <a:srgbClr val="40474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관리자 재고관리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사용자 메뉴선택</a:t>
                      </a:r>
                      <a:endParaRPr sz="2200" u="none" cap="none" strike="noStrike">
                        <a:solidFill>
                          <a:srgbClr val="40474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사용자 결제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7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보고서 작성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회의록 작성</a:t>
                      </a:r>
                      <a:endParaRPr sz="2200" u="none" cap="none" strike="noStrike">
                        <a:solidFill>
                          <a:srgbClr val="40474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발표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일정관리</a:t>
                      </a:r>
                      <a:endParaRPr sz="2200">
                        <a:solidFill>
                          <a:srgbClr val="40474D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en-US" sz="2200">
                          <a:solidFill>
                            <a:srgbClr val="40474D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기획서 작성</a:t>
                      </a:r>
                      <a:endParaRPr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7B7C7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365" name="Google Shape;365;p16"/>
          <p:cNvSpPr txBox="1"/>
          <p:nvPr/>
        </p:nvSpPr>
        <p:spPr>
          <a:xfrm>
            <a:off x="1454050" y="169845"/>
            <a:ext cx="293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2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팀원 소개 및 후기</a:t>
            </a:r>
            <a:endParaRPr sz="3200">
              <a:solidFill>
                <a:srgbClr val="52535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66" name="Google Shape;366;p16"/>
          <p:cNvSpPr txBox="1"/>
          <p:nvPr/>
        </p:nvSpPr>
        <p:spPr>
          <a:xfrm>
            <a:off x="185878" y="46850"/>
            <a:ext cx="187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5</a:t>
            </a:r>
            <a:endParaRPr b="1" sz="4800">
              <a:solidFill>
                <a:schemeClr val="accent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/>
          <p:nvPr/>
        </p:nvSpPr>
        <p:spPr>
          <a:xfrm>
            <a:off x="6096000" y="1163320"/>
            <a:ext cx="6096000" cy="572061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0" y="934720"/>
            <a:ext cx="6096000" cy="111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193040" y="174973"/>
            <a:ext cx="931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3" name="Google Shape;103;p3"/>
          <p:cNvGrpSpPr/>
          <p:nvPr/>
        </p:nvGrpSpPr>
        <p:grpSpPr>
          <a:xfrm>
            <a:off x="294640" y="1391920"/>
            <a:ext cx="3362709" cy="701040"/>
            <a:chOff x="294640" y="1391920"/>
            <a:chExt cx="3362709" cy="701040"/>
          </a:xfrm>
        </p:grpSpPr>
        <p:sp>
          <p:nvSpPr>
            <p:cNvPr id="104" name="Google Shape;104;p3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61826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05" name="Google Shape;105;p3"/>
            <p:cNvSpPr txBox="1"/>
            <p:nvPr/>
          </p:nvSpPr>
          <p:spPr>
            <a:xfrm>
              <a:off x="436609" y="1461105"/>
              <a:ext cx="41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1</a:t>
              </a:r>
              <a:endParaRPr b="1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06" name="Google Shape;106;p3"/>
            <p:cNvSpPr txBox="1"/>
            <p:nvPr/>
          </p:nvSpPr>
          <p:spPr>
            <a:xfrm>
              <a:off x="1137649" y="1511607"/>
              <a:ext cx="251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F3F3F"/>
                  </a:solidFill>
                  <a:latin typeface="Do Hyeon"/>
                  <a:ea typeface="Do Hyeon"/>
                  <a:cs typeface="Do Hyeon"/>
                  <a:sym typeface="Do Hyeon"/>
                </a:rPr>
                <a:t>프로젝트 소개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107" name="Google Shape;107;p3"/>
          <p:cNvGrpSpPr/>
          <p:nvPr/>
        </p:nvGrpSpPr>
        <p:grpSpPr>
          <a:xfrm>
            <a:off x="294640" y="2456784"/>
            <a:ext cx="3362709" cy="701040"/>
            <a:chOff x="294640" y="1391920"/>
            <a:chExt cx="3362709" cy="701040"/>
          </a:xfrm>
        </p:grpSpPr>
        <p:sp>
          <p:nvSpPr>
            <p:cNvPr id="108" name="Google Shape;108;p3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70961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09" name="Google Shape;109;p3"/>
            <p:cNvSpPr txBox="1"/>
            <p:nvPr/>
          </p:nvSpPr>
          <p:spPr>
            <a:xfrm>
              <a:off x="436609" y="1461105"/>
              <a:ext cx="41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2</a:t>
              </a:r>
              <a:endParaRPr b="1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0" name="Google Shape;110;p3"/>
            <p:cNvSpPr txBox="1"/>
            <p:nvPr/>
          </p:nvSpPr>
          <p:spPr>
            <a:xfrm>
              <a:off x="1137649" y="1511607"/>
              <a:ext cx="251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프로젝트 PLAN</a:t>
              </a:r>
              <a:endParaRPr sz="1800"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111" name="Google Shape;111;p3"/>
          <p:cNvGrpSpPr/>
          <p:nvPr/>
        </p:nvGrpSpPr>
        <p:grpSpPr>
          <a:xfrm>
            <a:off x="294640" y="3521648"/>
            <a:ext cx="3362709" cy="701040"/>
            <a:chOff x="294640" y="1391920"/>
            <a:chExt cx="3362709" cy="701040"/>
          </a:xfrm>
        </p:grpSpPr>
        <p:sp>
          <p:nvSpPr>
            <p:cNvPr id="112" name="Google Shape;112;p3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79AC7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3" name="Google Shape;113;p3"/>
            <p:cNvSpPr txBox="1"/>
            <p:nvPr/>
          </p:nvSpPr>
          <p:spPr>
            <a:xfrm>
              <a:off x="436609" y="1461105"/>
              <a:ext cx="41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3</a:t>
              </a:r>
              <a:endParaRPr b="1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4" name="Google Shape;114;p3"/>
            <p:cNvSpPr txBox="1"/>
            <p:nvPr/>
          </p:nvSpPr>
          <p:spPr>
            <a:xfrm>
              <a:off x="1137649" y="1511607"/>
              <a:ext cx="2519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F3F3F"/>
                  </a:solidFill>
                  <a:latin typeface="Do Hyeon"/>
                  <a:ea typeface="Do Hyeon"/>
                  <a:cs typeface="Do Hyeon"/>
                  <a:sym typeface="Do Hyeon"/>
                </a:rPr>
                <a:t>프로젝트 규모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115" name="Google Shape;115;p3"/>
          <p:cNvGrpSpPr/>
          <p:nvPr/>
        </p:nvGrpSpPr>
        <p:grpSpPr>
          <a:xfrm>
            <a:off x="294640" y="4586512"/>
            <a:ext cx="3362689" cy="701040"/>
            <a:chOff x="294640" y="1391920"/>
            <a:chExt cx="3362689" cy="701040"/>
          </a:xfrm>
        </p:grpSpPr>
        <p:sp>
          <p:nvSpPr>
            <p:cNvPr id="116" name="Google Shape;116;p3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B0D9B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7" name="Google Shape;117;p3"/>
            <p:cNvSpPr txBox="1"/>
            <p:nvPr/>
          </p:nvSpPr>
          <p:spPr>
            <a:xfrm>
              <a:off x="436609" y="1461105"/>
              <a:ext cx="41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4</a:t>
              </a:r>
              <a:endParaRPr b="1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18" name="Google Shape;118;p3"/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F3F3F"/>
                  </a:solidFill>
                  <a:latin typeface="Do Hyeon"/>
                  <a:ea typeface="Do Hyeon"/>
                  <a:cs typeface="Do Hyeon"/>
                  <a:sym typeface="Do Hyeon"/>
                </a:rPr>
                <a:t>프로그램 시연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119" name="Google Shape;119;p3"/>
          <p:cNvGrpSpPr/>
          <p:nvPr/>
        </p:nvGrpSpPr>
        <p:grpSpPr>
          <a:xfrm>
            <a:off x="294640" y="5651376"/>
            <a:ext cx="3362689" cy="701040"/>
            <a:chOff x="294640" y="1391920"/>
            <a:chExt cx="3362689" cy="701040"/>
          </a:xfrm>
        </p:grpSpPr>
        <p:sp>
          <p:nvSpPr>
            <p:cNvPr id="120" name="Google Shape;120;p3"/>
            <p:cNvSpPr/>
            <p:nvPr/>
          </p:nvSpPr>
          <p:spPr>
            <a:xfrm>
              <a:off x="294640" y="1391920"/>
              <a:ext cx="701040" cy="701040"/>
            </a:xfrm>
            <a:prstGeom prst="rect">
              <a:avLst/>
            </a:prstGeom>
            <a:solidFill>
              <a:srgbClr val="D0E7D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1" name="Google Shape;121;p3"/>
            <p:cNvSpPr txBox="1"/>
            <p:nvPr/>
          </p:nvSpPr>
          <p:spPr>
            <a:xfrm>
              <a:off x="436609" y="1461105"/>
              <a:ext cx="4170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5</a:t>
              </a:r>
              <a:endParaRPr b="1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22" name="Google Shape;122;p3"/>
            <p:cNvSpPr txBox="1"/>
            <p:nvPr/>
          </p:nvSpPr>
          <p:spPr>
            <a:xfrm>
              <a:off x="1137649" y="1511607"/>
              <a:ext cx="2519680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rgbClr val="3F3F3F"/>
                  </a:solidFill>
                  <a:latin typeface="Do Hyeon"/>
                  <a:ea typeface="Do Hyeon"/>
                  <a:cs typeface="Do Hyeon"/>
                  <a:sym typeface="Do Hyeon"/>
                </a:rPr>
                <a:t>팀원 소개 및 후기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14488" r="14488" t="0"/>
          <a:stretch/>
        </p:blipFill>
        <p:spPr>
          <a:xfrm>
            <a:off x="6096000" y="0"/>
            <a:ext cx="6051323" cy="567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AC78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4dd32ad7e0_1_246"/>
          <p:cNvSpPr txBox="1"/>
          <p:nvPr/>
        </p:nvSpPr>
        <p:spPr>
          <a:xfrm>
            <a:off x="4856453" y="2678371"/>
            <a:ext cx="46431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Q &amp; A</a:t>
            </a:r>
            <a:endParaRPr i="1" sz="24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72" name="Google Shape;372;g24dd32ad7e0_1_246"/>
          <p:cNvGrpSpPr/>
          <p:nvPr/>
        </p:nvGrpSpPr>
        <p:grpSpPr>
          <a:xfrm>
            <a:off x="1972145" y="1212591"/>
            <a:ext cx="7679802" cy="4294652"/>
            <a:chOff x="1911185" y="1471229"/>
            <a:chExt cx="7679802" cy="4294652"/>
          </a:xfrm>
        </p:grpSpPr>
        <p:sp>
          <p:nvSpPr>
            <p:cNvPr id="373" name="Google Shape;373;g24dd32ad7e0_1_246"/>
            <p:cNvSpPr txBox="1"/>
            <p:nvPr/>
          </p:nvSpPr>
          <p:spPr>
            <a:xfrm>
              <a:off x="1911185" y="1471229"/>
              <a:ext cx="26415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「</a:t>
              </a:r>
              <a:endParaRPr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374" name="Google Shape;374;g24dd32ad7e0_1_246"/>
            <p:cNvSpPr txBox="1"/>
            <p:nvPr/>
          </p:nvSpPr>
          <p:spPr>
            <a:xfrm>
              <a:off x="8292287" y="3549481"/>
              <a:ext cx="1298700" cy="221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800">
                  <a:solidFill>
                    <a:schemeClr val="lt1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」</a:t>
              </a:r>
              <a:r>
                <a:rPr lang="en-US" sz="13800">
                  <a:solidFill>
                    <a:srgbClr val="525355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</a:t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8cec5523a2_5_120"/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618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29" name="Google Shape;129;g28cec5523a2_5_120"/>
          <p:cNvSpPr/>
          <p:nvPr/>
        </p:nvSpPr>
        <p:spPr>
          <a:xfrm>
            <a:off x="3972560" y="1412240"/>
            <a:ext cx="2824500" cy="282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0" name="Google Shape;130;g28cec5523a2_5_120"/>
          <p:cNvSpPr txBox="1"/>
          <p:nvPr/>
        </p:nvSpPr>
        <p:spPr>
          <a:xfrm>
            <a:off x="7078225" y="1623142"/>
            <a:ext cx="3324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소개</a:t>
            </a:r>
            <a:endParaRPr sz="8000">
              <a:solidFill>
                <a:srgbClr val="52535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" name="Google Shape;131;g28cec5523a2_5_120"/>
          <p:cNvSpPr txBox="1"/>
          <p:nvPr/>
        </p:nvSpPr>
        <p:spPr>
          <a:xfrm>
            <a:off x="5638900" y="1679175"/>
            <a:ext cx="87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endParaRPr b="1" sz="1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2" name="Google Shape;132;g28cec5523a2_5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2502" y="2863350"/>
            <a:ext cx="4727350" cy="472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AC78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dd32ad7e0_1_15"/>
          <p:cNvSpPr txBox="1"/>
          <p:nvPr/>
        </p:nvSpPr>
        <p:spPr>
          <a:xfrm>
            <a:off x="705849" y="1168400"/>
            <a:ext cx="6009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원하는 대로</a:t>
            </a:r>
            <a:endParaRPr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만들어 먹는</a:t>
            </a:r>
            <a:r>
              <a:rPr lang="en-US" sz="80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g24dd32ad7e0_1_15"/>
          <p:cNvSpPr txBox="1"/>
          <p:nvPr/>
        </p:nvSpPr>
        <p:spPr>
          <a:xfrm>
            <a:off x="705852" y="3429000"/>
            <a:ext cx="51507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샐러드 </a:t>
            </a:r>
            <a:endParaRPr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8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키오스크</a:t>
            </a:r>
            <a:endParaRPr sz="8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9" name="Google Shape;139;g24dd32ad7e0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0474" y="2581500"/>
            <a:ext cx="487680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79AC78"/>
          </a:solidFill>
          <a:ln cap="flat" cmpd="sng" w="9525">
            <a:solidFill>
              <a:srgbClr val="79AC7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5" name="Google Shape;145;p20"/>
          <p:cNvSpPr txBox="1"/>
          <p:nvPr/>
        </p:nvSpPr>
        <p:spPr>
          <a:xfrm>
            <a:off x="5230300" y="2758890"/>
            <a:ext cx="19551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8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3167090" y="858252"/>
            <a:ext cx="292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사용자</a:t>
            </a:r>
            <a:endParaRPr b="1" sz="6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6095993" y="858262"/>
            <a:ext cx="2928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rgbClr val="79AC78"/>
                </a:solidFill>
                <a:latin typeface="Do Hyeon"/>
                <a:ea typeface="Do Hyeon"/>
                <a:cs typeface="Do Hyeon"/>
                <a:sym typeface="Do Hyeon"/>
              </a:rPr>
              <a:t>관리자</a:t>
            </a:r>
            <a:endParaRPr b="1" sz="60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296008" y="2178860"/>
            <a:ext cx="52488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자신이 원하는 샐러드 선택</a:t>
            </a:r>
            <a:endParaRPr sz="3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추천 샐러드 조합 선택</a:t>
            </a:r>
            <a:endParaRPr sz="3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회원 가입 시 포인트 적립</a:t>
            </a:r>
            <a:r>
              <a:rPr lang="en-US" sz="320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3200">
              <a:solidFill>
                <a:schemeClr val="accent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6419780" y="1528540"/>
            <a:ext cx="5122800" cy="5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9AC78"/>
                </a:solidFill>
                <a:latin typeface="Do Hyeon"/>
                <a:ea typeface="Do Hyeon"/>
                <a:cs typeface="Do Hyeon"/>
                <a:sym typeface="Do Hyeon"/>
              </a:rPr>
              <a:t>보유한 재료 관리</a:t>
            </a:r>
            <a:endParaRPr sz="32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9AC78"/>
                </a:solidFill>
                <a:latin typeface="Do Hyeon"/>
                <a:ea typeface="Do Hyeon"/>
                <a:cs typeface="Do Hyeon"/>
                <a:sym typeface="Do Hyeon"/>
              </a:rPr>
              <a:t>조합된 샐러드 세트 관리</a:t>
            </a:r>
            <a:endParaRPr sz="32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9AC78"/>
                </a:solidFill>
                <a:latin typeface="Do Hyeon"/>
                <a:ea typeface="Do Hyeon"/>
                <a:cs typeface="Do Hyeon"/>
                <a:sym typeface="Do Hyeon"/>
              </a:rPr>
              <a:t>회원관리</a:t>
            </a:r>
            <a:endParaRPr sz="32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79AC78"/>
                </a:solidFill>
                <a:latin typeface="Do Hyeon"/>
                <a:ea typeface="Do Hyeon"/>
                <a:cs typeface="Do Hyeon"/>
                <a:sym typeface="Do Hyeon"/>
              </a:rPr>
              <a:t>매출관리</a:t>
            </a:r>
            <a:endParaRPr sz="3200">
              <a:solidFill>
                <a:srgbClr val="79AC7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accent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50" name="Google Shape;150;p20"/>
          <p:cNvGrpSpPr/>
          <p:nvPr/>
        </p:nvGrpSpPr>
        <p:grpSpPr>
          <a:xfrm>
            <a:off x="2785688" y="984286"/>
            <a:ext cx="763718" cy="763718"/>
            <a:chOff x="1780350" y="762400"/>
            <a:chExt cx="1273500" cy="1273500"/>
          </a:xfrm>
        </p:grpSpPr>
        <p:sp>
          <p:nvSpPr>
            <p:cNvPr id="151" name="Google Shape;151;p20"/>
            <p:cNvSpPr/>
            <p:nvPr/>
          </p:nvSpPr>
          <p:spPr>
            <a:xfrm>
              <a:off x="1780350" y="762400"/>
              <a:ext cx="1273500" cy="12735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2" name="Google Shape;15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47475" y="958275"/>
              <a:ext cx="881750" cy="8817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3" name="Google Shape;153;p20"/>
          <p:cNvGrpSpPr/>
          <p:nvPr/>
        </p:nvGrpSpPr>
        <p:grpSpPr>
          <a:xfrm>
            <a:off x="8656904" y="979330"/>
            <a:ext cx="768048" cy="768048"/>
            <a:chOff x="9422100" y="896000"/>
            <a:chExt cx="1273500" cy="1273500"/>
          </a:xfrm>
        </p:grpSpPr>
        <p:sp>
          <p:nvSpPr>
            <p:cNvPr id="154" name="Google Shape;154;p20"/>
            <p:cNvSpPr/>
            <p:nvPr/>
          </p:nvSpPr>
          <p:spPr>
            <a:xfrm>
              <a:off x="9422100" y="896000"/>
              <a:ext cx="1273500" cy="12735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 cap="flat" cmpd="sng" w="9525">
              <a:solidFill>
                <a:srgbClr val="79AC7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55" name="Google Shape;15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617975" y="1091875"/>
              <a:ext cx="881750" cy="8817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4dd32ad7e0_1_20"/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618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1" name="Google Shape;161;g24dd32ad7e0_1_20"/>
          <p:cNvSpPr/>
          <p:nvPr/>
        </p:nvSpPr>
        <p:spPr>
          <a:xfrm>
            <a:off x="3972560" y="1412240"/>
            <a:ext cx="2824500" cy="282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2" name="Google Shape;162;g24dd32ad7e0_1_20"/>
          <p:cNvSpPr txBox="1"/>
          <p:nvPr/>
        </p:nvSpPr>
        <p:spPr>
          <a:xfrm>
            <a:off x="5638900" y="1679175"/>
            <a:ext cx="87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2</a:t>
            </a:r>
            <a:endParaRPr b="1" sz="1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3" name="Google Shape;163;g24dd32ad7e0_1_20"/>
          <p:cNvSpPr txBox="1"/>
          <p:nvPr/>
        </p:nvSpPr>
        <p:spPr>
          <a:xfrm>
            <a:off x="7078225" y="1623142"/>
            <a:ext cx="3324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PLAN</a:t>
            </a:r>
            <a:endParaRPr sz="80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4" name="Google Shape;164;g24dd32ad7e0_1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7907" y="2573525"/>
            <a:ext cx="3979675" cy="397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2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B0D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2"/>
          <p:cNvSpPr txBox="1"/>
          <p:nvPr/>
        </p:nvSpPr>
        <p:spPr>
          <a:xfrm>
            <a:off x="720000" y="121920"/>
            <a:ext cx="293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프로젝트 PLAN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2" name="Google Shape;172;p12"/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2</a:t>
            </a:r>
            <a:endParaRPr b="1" sz="4800">
              <a:solidFill>
                <a:schemeClr val="accent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73" name="Google Shape;173;p12"/>
          <p:cNvCxnSpPr/>
          <p:nvPr/>
        </p:nvCxnSpPr>
        <p:spPr>
          <a:xfrm>
            <a:off x="0" y="3405188"/>
            <a:ext cx="12192000" cy="0"/>
          </a:xfrm>
          <a:prstGeom prst="straightConnector1">
            <a:avLst/>
          </a:prstGeom>
          <a:noFill/>
          <a:ln cap="flat" cmpd="sng" w="57150">
            <a:solidFill>
              <a:srgbClr val="7B7C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4" name="Google Shape;174;p12"/>
          <p:cNvCxnSpPr/>
          <p:nvPr/>
        </p:nvCxnSpPr>
        <p:spPr>
          <a:xfrm rot="10800000">
            <a:off x="2774751" y="3388488"/>
            <a:ext cx="0" cy="72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5" name="Google Shape;175;p12"/>
          <p:cNvCxnSpPr/>
          <p:nvPr/>
        </p:nvCxnSpPr>
        <p:spPr>
          <a:xfrm rot="10800000">
            <a:off x="5050375" y="1913275"/>
            <a:ext cx="0" cy="144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6" name="Google Shape;176;p12"/>
          <p:cNvCxnSpPr/>
          <p:nvPr/>
        </p:nvCxnSpPr>
        <p:spPr>
          <a:xfrm rot="10800000">
            <a:off x="7172435" y="3396560"/>
            <a:ext cx="0" cy="758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7" name="Google Shape;177;p12"/>
          <p:cNvSpPr txBox="1"/>
          <p:nvPr/>
        </p:nvSpPr>
        <p:spPr>
          <a:xfrm>
            <a:off x="657900" y="2009150"/>
            <a:ext cx="22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09월25일~10월 02일</a:t>
            </a:r>
            <a:endParaRPr sz="18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78" name="Google Shape;178;p12"/>
          <p:cNvCxnSpPr/>
          <p:nvPr/>
        </p:nvCxnSpPr>
        <p:spPr>
          <a:xfrm rot="10800000">
            <a:off x="8815603" y="1913275"/>
            <a:ext cx="0" cy="144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9" name="Google Shape;179;p12"/>
          <p:cNvCxnSpPr/>
          <p:nvPr/>
        </p:nvCxnSpPr>
        <p:spPr>
          <a:xfrm>
            <a:off x="609969" y="1913275"/>
            <a:ext cx="0" cy="14400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0" name="Google Shape;180;p12"/>
          <p:cNvSpPr txBox="1"/>
          <p:nvPr/>
        </p:nvSpPr>
        <p:spPr>
          <a:xfrm>
            <a:off x="798750" y="2378446"/>
            <a:ext cx="19539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역할분배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주제 선정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플로우 차트 설계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기획안 작성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파트분배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1" name="Google Shape;181;p12"/>
          <p:cNvSpPr/>
          <p:nvPr/>
        </p:nvSpPr>
        <p:spPr>
          <a:xfrm>
            <a:off x="517050" y="1499075"/>
            <a:ext cx="2235600" cy="4002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기획 단계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2" name="Google Shape;182;p12"/>
          <p:cNvSpPr/>
          <p:nvPr/>
        </p:nvSpPr>
        <p:spPr>
          <a:xfrm>
            <a:off x="2296300" y="4125800"/>
            <a:ext cx="2235600" cy="4002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기능 구현</a:t>
            </a:r>
            <a:endParaRPr sz="1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3" name="Google Shape;183;p12"/>
          <p:cNvSpPr txBox="1"/>
          <p:nvPr/>
        </p:nvSpPr>
        <p:spPr>
          <a:xfrm>
            <a:off x="2296300" y="4663538"/>
            <a:ext cx="22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10</a:t>
            </a:r>
            <a:r>
              <a:rPr lang="en-US" sz="18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월02일~10월 09일</a:t>
            </a:r>
            <a:endParaRPr sz="18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" name="Google Shape;184;p12"/>
          <p:cNvSpPr txBox="1"/>
          <p:nvPr/>
        </p:nvSpPr>
        <p:spPr>
          <a:xfrm>
            <a:off x="2296300" y="5086321"/>
            <a:ext cx="195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각 파트 구현 후 피드백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피드백 수정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5" name="Google Shape;185;p12"/>
          <p:cNvSpPr/>
          <p:nvPr/>
        </p:nvSpPr>
        <p:spPr>
          <a:xfrm>
            <a:off x="4439200" y="1483000"/>
            <a:ext cx="2235600" cy="4002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기능통합</a:t>
            </a:r>
            <a:endParaRPr sz="1800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6" name="Google Shape;186;p12"/>
          <p:cNvSpPr txBox="1"/>
          <p:nvPr/>
        </p:nvSpPr>
        <p:spPr>
          <a:xfrm>
            <a:off x="5227975" y="2099513"/>
            <a:ext cx="22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10월10일~10월 12일</a:t>
            </a:r>
            <a:endParaRPr sz="18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7" name="Google Shape;187;p12"/>
          <p:cNvSpPr txBox="1"/>
          <p:nvPr/>
        </p:nvSpPr>
        <p:spPr>
          <a:xfrm>
            <a:off x="5368825" y="2493321"/>
            <a:ext cx="19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기능 통합 중 각 파트 부족한 기능 수정 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8" name="Google Shape;188;p12"/>
          <p:cNvSpPr/>
          <p:nvPr/>
        </p:nvSpPr>
        <p:spPr>
          <a:xfrm>
            <a:off x="6563500" y="4125800"/>
            <a:ext cx="2235600" cy="4002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프로토 타입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9" name="Google Shape;189;p12"/>
          <p:cNvSpPr/>
          <p:nvPr/>
        </p:nvSpPr>
        <p:spPr>
          <a:xfrm>
            <a:off x="8464550" y="1483000"/>
            <a:ext cx="2235600" cy="4002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검토 및 수정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190" name="Google Shape;190;p12"/>
          <p:cNvCxnSpPr/>
          <p:nvPr/>
        </p:nvCxnSpPr>
        <p:spPr>
          <a:xfrm rot="10800000">
            <a:off x="9967310" y="3445385"/>
            <a:ext cx="0" cy="7587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1" name="Google Shape;191;p12"/>
          <p:cNvSpPr/>
          <p:nvPr/>
        </p:nvSpPr>
        <p:spPr>
          <a:xfrm>
            <a:off x="9557150" y="4202000"/>
            <a:ext cx="2235600" cy="400200"/>
          </a:xfrm>
          <a:prstGeom prst="rect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발표 및 종료</a:t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2" name="Google Shape;192;p12"/>
          <p:cNvSpPr txBox="1"/>
          <p:nvPr/>
        </p:nvSpPr>
        <p:spPr>
          <a:xfrm>
            <a:off x="6558025" y="4663538"/>
            <a:ext cx="22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10월13일</a:t>
            </a:r>
            <a:endParaRPr sz="18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3" name="Google Shape;193;p12"/>
          <p:cNvSpPr txBox="1"/>
          <p:nvPr/>
        </p:nvSpPr>
        <p:spPr>
          <a:xfrm>
            <a:off x="8961775" y="2099513"/>
            <a:ext cx="22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10월13일~10월15일</a:t>
            </a:r>
            <a:endParaRPr sz="18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4" name="Google Shape;194;p12"/>
          <p:cNvSpPr txBox="1"/>
          <p:nvPr/>
        </p:nvSpPr>
        <p:spPr>
          <a:xfrm>
            <a:off x="9557150" y="4739738"/>
            <a:ext cx="223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10월 16일</a:t>
            </a:r>
            <a:endParaRPr sz="18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5" name="Google Shape;195;p12"/>
          <p:cNvSpPr txBox="1"/>
          <p:nvPr/>
        </p:nvSpPr>
        <p:spPr>
          <a:xfrm>
            <a:off x="6698875" y="5159171"/>
            <a:ext cx="19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기능 통합 중 오류 추출 및 해결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6" name="Google Shape;196;p12"/>
          <p:cNvSpPr txBox="1"/>
          <p:nvPr/>
        </p:nvSpPr>
        <p:spPr>
          <a:xfrm>
            <a:off x="9102625" y="2527421"/>
            <a:ext cx="1953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코드 최종 수정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최종보고서 작성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ppt 발표 준비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7" name="Google Shape;197;p12"/>
          <p:cNvSpPr txBox="1"/>
          <p:nvPr/>
        </p:nvSpPr>
        <p:spPr>
          <a:xfrm>
            <a:off x="9557150" y="5246596"/>
            <a:ext cx="1953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● 회식(파티)</a:t>
            </a:r>
            <a:endParaRPr sz="9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4978200" y="6335375"/>
            <a:ext cx="2235600" cy="400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총 21</a:t>
            </a:r>
            <a:r>
              <a:rPr lang="en-US" sz="18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일</a:t>
            </a:r>
            <a:endParaRPr sz="18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4dd32ad7e0_1_111"/>
          <p:cNvSpPr/>
          <p:nvPr/>
        </p:nvSpPr>
        <p:spPr>
          <a:xfrm>
            <a:off x="894080" y="955040"/>
            <a:ext cx="5029200" cy="5029200"/>
          </a:xfrm>
          <a:prstGeom prst="rect">
            <a:avLst/>
          </a:prstGeom>
          <a:solidFill>
            <a:srgbClr val="61826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g24dd32ad7e0_1_111"/>
          <p:cNvSpPr/>
          <p:nvPr/>
        </p:nvSpPr>
        <p:spPr>
          <a:xfrm>
            <a:off x="3972560" y="1412240"/>
            <a:ext cx="2824500" cy="2824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" name="Google Shape;205;g24dd32ad7e0_1_111"/>
          <p:cNvSpPr txBox="1"/>
          <p:nvPr/>
        </p:nvSpPr>
        <p:spPr>
          <a:xfrm>
            <a:off x="7078225" y="1623142"/>
            <a:ext cx="33249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프로젝트 </a:t>
            </a:r>
            <a:endParaRPr sz="80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규모</a:t>
            </a:r>
            <a:endParaRPr sz="8000">
              <a:solidFill>
                <a:srgbClr val="3F3F3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6" name="Google Shape;206;g24dd32ad7e0_1_111"/>
          <p:cNvSpPr txBox="1"/>
          <p:nvPr/>
        </p:nvSpPr>
        <p:spPr>
          <a:xfrm>
            <a:off x="5638900" y="1679175"/>
            <a:ext cx="8742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endParaRPr b="1" sz="120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07" name="Google Shape;207;g24dd32ad7e0_1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2383" y="3022175"/>
            <a:ext cx="4178725" cy="41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dd32ad7e0_1_212"/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4dd32ad7e0_1_212"/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rgbClr val="B0D9B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g24dd32ad7e0_1_212"/>
          <p:cNvSpPr/>
          <p:nvPr/>
        </p:nvSpPr>
        <p:spPr>
          <a:xfrm>
            <a:off x="5216542" y="2618732"/>
            <a:ext cx="1758900" cy="1758900"/>
          </a:xfrm>
          <a:prstGeom prst="ellipse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5" name="Google Shape;215;g24dd32ad7e0_1_212"/>
          <p:cNvSpPr txBox="1"/>
          <p:nvPr/>
        </p:nvSpPr>
        <p:spPr>
          <a:xfrm>
            <a:off x="5635321" y="2103181"/>
            <a:ext cx="926100" cy="477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6AAB73"/>
                </a:solidFill>
                <a:latin typeface="Do Hyeon"/>
                <a:ea typeface="Do Hyeon"/>
                <a:cs typeface="Do Hyeon"/>
                <a:sym typeface="Do Hyeon"/>
              </a:rPr>
              <a:t>File</a:t>
            </a:r>
            <a:endParaRPr b="1" sz="2500">
              <a:solidFill>
                <a:srgbClr val="6AAB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6" name="Google Shape;216;g24dd32ad7e0_1_212"/>
          <p:cNvSpPr/>
          <p:nvPr/>
        </p:nvSpPr>
        <p:spPr>
          <a:xfrm>
            <a:off x="1454049" y="2618732"/>
            <a:ext cx="1758900" cy="1758900"/>
          </a:xfrm>
          <a:prstGeom prst="ellipse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7" name="Google Shape;217;g24dd32ad7e0_1_212"/>
          <p:cNvSpPr txBox="1"/>
          <p:nvPr/>
        </p:nvSpPr>
        <p:spPr>
          <a:xfrm>
            <a:off x="1737390" y="2103181"/>
            <a:ext cx="1192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6AAB73"/>
                </a:solidFill>
                <a:latin typeface="Do Hyeon"/>
                <a:ea typeface="Do Hyeon"/>
                <a:cs typeface="Do Hyeon"/>
                <a:sym typeface="Do Hyeon"/>
              </a:rPr>
              <a:t>Class</a:t>
            </a:r>
            <a:endParaRPr b="1" sz="2500">
              <a:solidFill>
                <a:srgbClr val="6AAB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8" name="Google Shape;218;g24dd32ad7e0_1_212"/>
          <p:cNvSpPr/>
          <p:nvPr/>
        </p:nvSpPr>
        <p:spPr>
          <a:xfrm>
            <a:off x="8979058" y="2618732"/>
            <a:ext cx="1758900" cy="1758900"/>
          </a:xfrm>
          <a:prstGeom prst="ellipse">
            <a:avLst/>
          </a:prstGeom>
          <a:solidFill>
            <a:srgbClr val="79AC7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9" name="Google Shape;219;g24dd32ad7e0_1_212"/>
          <p:cNvSpPr txBox="1"/>
          <p:nvPr/>
        </p:nvSpPr>
        <p:spPr>
          <a:xfrm>
            <a:off x="1359543" y="4771623"/>
            <a:ext cx="194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클래스 31개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0" name="Google Shape;220;g24dd32ad7e0_1_212"/>
          <p:cNvSpPr txBox="1"/>
          <p:nvPr/>
        </p:nvSpPr>
        <p:spPr>
          <a:xfrm>
            <a:off x="185878" y="46850"/>
            <a:ext cx="1879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accent4"/>
                </a:solidFill>
                <a:latin typeface="Do Hyeon"/>
                <a:ea typeface="Do Hyeon"/>
                <a:cs typeface="Do Hyeon"/>
                <a:sym typeface="Do Hyeon"/>
              </a:rPr>
              <a:t>3-1</a:t>
            </a:r>
            <a:endParaRPr b="1" sz="4800">
              <a:solidFill>
                <a:schemeClr val="accent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1" name="Google Shape;221;g24dd32ad7e0_1_212"/>
          <p:cNvSpPr txBox="1"/>
          <p:nvPr/>
        </p:nvSpPr>
        <p:spPr>
          <a:xfrm>
            <a:off x="1454050" y="169845"/>
            <a:ext cx="2938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25355"/>
                </a:solidFill>
                <a:latin typeface="Do Hyeon"/>
                <a:ea typeface="Do Hyeon"/>
                <a:cs typeface="Do Hyeon"/>
                <a:sym typeface="Do Hyeon"/>
              </a:rPr>
              <a:t>프로젝트 규모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2" name="Google Shape;222;g24dd32ad7e0_1_212"/>
          <p:cNvSpPr txBox="1"/>
          <p:nvPr/>
        </p:nvSpPr>
        <p:spPr>
          <a:xfrm>
            <a:off x="5122043" y="4771623"/>
            <a:ext cx="19479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파일</a:t>
            </a:r>
            <a:r>
              <a:rPr lang="en-US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 6개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23" name="Google Shape;223;g24dd32ad7e0_1_212"/>
          <p:cNvSpPr txBox="1"/>
          <p:nvPr/>
        </p:nvSpPr>
        <p:spPr>
          <a:xfrm>
            <a:off x="8702301" y="4771623"/>
            <a:ext cx="2312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인터페이스</a:t>
            </a:r>
            <a:r>
              <a:rPr lang="en-US" sz="3000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 4개</a:t>
            </a:r>
            <a:endParaRPr sz="30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24" name="Google Shape;224;g24dd32ad7e0_1_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3367" y="3046473"/>
            <a:ext cx="905256" cy="90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4dd32ad7e0_1_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04042" y="3046473"/>
            <a:ext cx="905256" cy="905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24dd32ad7e0_1_2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9050" y="3044651"/>
            <a:ext cx="908900" cy="90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24dd32ad7e0_1_212"/>
          <p:cNvSpPr txBox="1"/>
          <p:nvPr/>
        </p:nvSpPr>
        <p:spPr>
          <a:xfrm>
            <a:off x="9004699" y="2103181"/>
            <a:ext cx="1707600" cy="4770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2500">
                <a:solidFill>
                  <a:srgbClr val="6AAB73"/>
                </a:solidFill>
                <a:latin typeface="Do Hyeon"/>
                <a:ea typeface="Do Hyeon"/>
                <a:cs typeface="Do Hyeon"/>
                <a:sym typeface="Do Hyeon"/>
              </a:rPr>
              <a:t>Interface</a:t>
            </a:r>
            <a:endParaRPr b="1" sz="2500">
              <a:solidFill>
                <a:srgbClr val="6AAB73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YELLOW_">
      <a:dk1>
        <a:srgbClr val="000000"/>
      </a:dk1>
      <a:lt1>
        <a:srgbClr val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2020-12-13T00:02:47Z</dcterms:created>
  <dc:creator>Yu Saebyeol</dc:creator>
</cp:coreProperties>
</file>